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Roboto" panose="020000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WmrtA3J3hsKC6HxnASXiC6wPfK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VW Doerak" initial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NL" sz="1200" b="0" i="0" u="none" strike="noStrike" cap="none">
                <a:solidFill>
                  <a:schemeClr val="dk1"/>
                </a:solidFill>
                <a:latin typeface="Arial"/>
                <a:ea typeface="Arial"/>
                <a:cs typeface="Arial"/>
                <a:sym typeface="Arial"/>
              </a:rPr>
              <a:t>‹nr.›</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4" name="Google Shape;1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203200" lvl="0" indent="0" algn="l" rtl="0">
              <a:lnSpc>
                <a:spcPct val="142857"/>
              </a:lnSpc>
              <a:spcBef>
                <a:spcPts val="0"/>
              </a:spcBef>
              <a:spcAft>
                <a:spcPts val="0"/>
              </a:spcAft>
              <a:buSzPts val="1100"/>
              <a:buNone/>
            </a:pPr>
            <a:endParaRPr sz="1050" dirty="0">
              <a:solidFill>
                <a:srgbClr val="444746"/>
              </a:solidFill>
              <a:latin typeface="Roboto"/>
              <a:ea typeface="Roboto"/>
              <a:cs typeface="Roboto"/>
              <a:sym typeface="Roboto"/>
            </a:endParaRPr>
          </a:p>
        </p:txBody>
      </p:sp>
      <p:sp>
        <p:nvSpPr>
          <p:cNvPr id="171" name="Google Shape;17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e5be07c16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g3e5be07c16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e4a2cd9bcf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3e4a2cd9bcf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g3e4a2cd9bcf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nl-NL"/>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e38aa86e3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203200" lvl="0" indent="0" algn="l" rtl="0">
              <a:lnSpc>
                <a:spcPct val="142857"/>
              </a:lnSpc>
              <a:spcBef>
                <a:spcPts val="0"/>
              </a:spcBef>
              <a:spcAft>
                <a:spcPts val="0"/>
              </a:spcAft>
              <a:buSzPts val="1100"/>
              <a:buNone/>
            </a:pPr>
            <a:endParaRPr dirty="0"/>
          </a:p>
        </p:txBody>
      </p:sp>
      <p:sp>
        <p:nvSpPr>
          <p:cNvPr id="215" name="Google Shape;215;g3e38aa86e3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43" name="Google Shape;1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e38aa86e3d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100" dirty="0"/>
          </a:p>
        </p:txBody>
      </p:sp>
      <p:sp>
        <p:nvSpPr>
          <p:cNvPr id="150" name="Google Shape;150;g3e38aa86e3d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8"/>
        <p:cNvGrpSpPr/>
        <p:nvPr/>
      </p:nvGrpSpPr>
      <p:grpSpPr>
        <a:xfrm>
          <a:off x="0" y="0"/>
          <a:ext cx="0" cy="0"/>
          <a:chOff x="0" y="0"/>
          <a:chExt cx="0" cy="0"/>
        </a:xfrm>
      </p:grpSpPr>
      <p:sp>
        <p:nvSpPr>
          <p:cNvPr id="19" name="Google Shape;19;p23"/>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3"/>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3"/>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3" name="Google Shape;23;p2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cxnSp>
        <p:nvCxnSpPr>
          <p:cNvPr id="26" name="Google Shape;26;p23"/>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87"/>
        <p:cNvGrpSpPr/>
        <p:nvPr/>
      </p:nvGrpSpPr>
      <p:grpSpPr>
        <a:xfrm>
          <a:off x="0" y="0"/>
          <a:ext cx="0" cy="0"/>
          <a:chOff x="0" y="0"/>
          <a:chExt cx="0" cy="0"/>
        </a:xfrm>
      </p:grpSpPr>
      <p:sp>
        <p:nvSpPr>
          <p:cNvPr id="88" name="Google Shape;88;p3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2"/>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3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3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93"/>
        <p:cNvGrpSpPr/>
        <p:nvPr/>
      </p:nvGrpSpPr>
      <p:grpSpPr>
        <a:xfrm>
          <a:off x="0" y="0"/>
          <a:ext cx="0" cy="0"/>
          <a:chOff x="0" y="0"/>
          <a:chExt cx="0" cy="0"/>
        </a:xfrm>
      </p:grpSpPr>
      <p:sp>
        <p:nvSpPr>
          <p:cNvPr id="94" name="Google Shape;94;p33"/>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33"/>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33"/>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3"/>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3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3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7"/>
        <p:cNvGrpSpPr/>
        <p:nvPr/>
      </p:nvGrpSpPr>
      <p:grpSpPr>
        <a:xfrm>
          <a:off x="0" y="0"/>
          <a:ext cx="0" cy="0"/>
          <a:chOff x="0" y="0"/>
          <a:chExt cx="0" cy="0"/>
        </a:xfrm>
      </p:grpSpPr>
      <p:sp>
        <p:nvSpPr>
          <p:cNvPr id="28" name="Google Shape;28;p2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33"/>
        <p:cNvGrpSpPr/>
        <p:nvPr/>
      </p:nvGrpSpPr>
      <p:grpSpPr>
        <a:xfrm>
          <a:off x="0" y="0"/>
          <a:ext cx="0" cy="0"/>
          <a:chOff x="0" y="0"/>
          <a:chExt cx="0" cy="0"/>
        </a:xfrm>
      </p:grpSpPr>
      <p:sp>
        <p:nvSpPr>
          <p:cNvPr id="34" name="Google Shape;34;p25"/>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25"/>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5"/>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8" name="Google Shape;38;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cxnSp>
        <p:nvCxnSpPr>
          <p:cNvPr id="41" name="Google Shape;41;p25"/>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6"/>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5" name="Google Shape;45;p26"/>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2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7"/>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2" name="Google Shape;52;p27"/>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3" name="Google Shape;53;p27"/>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4" name="Google Shape;54;p27"/>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5" name="Google Shape;55;p2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63"/>
        <p:cNvGrpSpPr/>
        <p:nvPr/>
      </p:nvGrpSpPr>
      <p:grpSpPr>
        <a:xfrm>
          <a:off x="0" y="0"/>
          <a:ext cx="0" cy="0"/>
          <a:chOff x="0" y="0"/>
          <a:chExt cx="0" cy="0"/>
        </a:xfrm>
      </p:grpSpPr>
      <p:sp>
        <p:nvSpPr>
          <p:cNvPr id="64" name="Google Shape;64;p2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69"/>
        <p:cNvGrpSpPr/>
        <p:nvPr/>
      </p:nvGrpSpPr>
      <p:grpSpPr>
        <a:xfrm>
          <a:off x="0" y="0"/>
          <a:ext cx="0" cy="0"/>
          <a:chOff x="0" y="0"/>
          <a:chExt cx="0" cy="0"/>
        </a:xfrm>
      </p:grpSpPr>
      <p:sp>
        <p:nvSpPr>
          <p:cNvPr id="70" name="Google Shape;70;p30"/>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0"/>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30"/>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0"/>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30"/>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30"/>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78"/>
        <p:cNvGrpSpPr/>
        <p:nvPr/>
      </p:nvGrpSpPr>
      <p:grpSpPr>
        <a:xfrm>
          <a:off x="0" y="0"/>
          <a:ext cx="0" cy="0"/>
          <a:chOff x="0" y="0"/>
          <a:chExt cx="0" cy="0"/>
        </a:xfrm>
      </p:grpSpPr>
      <p:sp>
        <p:nvSpPr>
          <p:cNvPr id="79" name="Google Shape;79;p31"/>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31"/>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31"/>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1"/>
          <p:cNvSpPr>
            <a:spLocks noGrp="1"/>
          </p:cNvSpPr>
          <p:nvPr>
            <p:ph type="pic" idx="2"/>
          </p:nvPr>
        </p:nvSpPr>
        <p:spPr>
          <a:xfrm>
            <a:off x="15" y="0"/>
            <a:ext cx="12191985" cy="4915076"/>
          </a:xfrm>
          <a:prstGeom prst="rect">
            <a:avLst/>
          </a:prstGeom>
          <a:noFill/>
          <a:ln>
            <a:noFill/>
          </a:ln>
        </p:spPr>
      </p:sp>
      <p:sp>
        <p:nvSpPr>
          <p:cNvPr id="83" name="Google Shape;83;p31"/>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3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2"/>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2"/>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cxnSp>
        <p:nvCxnSpPr>
          <p:cNvPr id="17" name="Google Shape;17;p22"/>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1" descr="Afbeelding met Dans, Graphics, dansen, tekenfilm"/>
          <p:cNvPicPr preferRelativeResize="0"/>
          <p:nvPr/>
        </p:nvPicPr>
        <p:blipFill rotWithShape="1">
          <a:blip r:embed="rId3">
            <a:alphaModFix/>
          </a:blip>
          <a:srcRect/>
          <a:stretch/>
        </p:blipFill>
        <p:spPr>
          <a:xfrm>
            <a:off x="-105101" y="1329179"/>
            <a:ext cx="12192000" cy="335441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9"/>
          <p:cNvSpPr txBox="1">
            <a:spLocks noGrp="1"/>
          </p:cNvSpPr>
          <p:nvPr>
            <p:ph type="title"/>
          </p:nvPr>
        </p:nvSpPr>
        <p:spPr>
          <a:xfrm>
            <a:off x="1097275" y="1055075"/>
            <a:ext cx="10682400" cy="682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320"/>
              <a:buFont typeface="Calibri"/>
              <a:buNone/>
            </a:pPr>
            <a:r>
              <a:rPr lang="nl-NL" sz="4120" b="1">
                <a:solidFill>
                  <a:srgbClr val="053789"/>
                </a:solidFill>
                <a:latin typeface="Arial"/>
                <a:ea typeface="Arial"/>
                <a:cs typeface="Arial"/>
                <a:sym typeface="Arial"/>
              </a:rPr>
              <a:t>Wat verwachten we van ALLE vrijwilligers</a:t>
            </a:r>
            <a:endParaRPr sz="4120" b="1">
              <a:solidFill>
                <a:srgbClr val="053789"/>
              </a:solidFill>
              <a:latin typeface="Arial"/>
              <a:ea typeface="Arial"/>
              <a:cs typeface="Arial"/>
              <a:sym typeface="Arial"/>
            </a:endParaRPr>
          </a:p>
        </p:txBody>
      </p:sp>
      <p:pic>
        <p:nvPicPr>
          <p:cNvPr id="167" name="Google Shape;167;p9"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68" name="Google Shape;168;p9"/>
          <p:cNvSpPr txBox="1"/>
          <p:nvPr/>
        </p:nvSpPr>
        <p:spPr>
          <a:xfrm>
            <a:off x="609600" y="1901700"/>
            <a:ext cx="11349300" cy="4802400"/>
          </a:xfrm>
          <a:prstGeom prst="rect">
            <a:avLst/>
          </a:prstGeom>
          <a:noFill/>
          <a:ln>
            <a:noFill/>
          </a:ln>
        </p:spPr>
        <p:txBody>
          <a:bodyPr spcFirstLastPara="1" wrap="square" lIns="91425" tIns="45700" rIns="91425" bIns="45700" anchor="t" anchorCtr="0">
            <a:spAutoFit/>
          </a:bodyPr>
          <a:lstStyle/>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highlight>
                  <a:srgbClr val="FFFFFF"/>
                </a:highlight>
                <a:latin typeface="Arial"/>
                <a:ea typeface="Arial"/>
                <a:cs typeface="Arial"/>
                <a:sym typeface="Arial"/>
              </a:rPr>
              <a:t>Terrein alleen toegankelijk voor deelnemers &amp; vrijwilligers.</a:t>
            </a:r>
            <a:endParaRPr sz="1300" b="0" i="0" u="none" strike="noStrike" cap="none">
              <a:solidFill>
                <a:srgbClr val="000000"/>
              </a:solidFill>
              <a:highlight>
                <a:srgbClr val="FFFFFF"/>
              </a:highlight>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highlight>
                  <a:srgbClr val="FFFFFF"/>
                </a:highlight>
                <a:latin typeface="Arial"/>
                <a:ea typeface="Arial"/>
                <a:cs typeface="Arial"/>
                <a:sym typeface="Arial"/>
              </a:rPr>
              <a:t>Niet roken op het terrein, alleen op de toegewezen plaats.</a:t>
            </a:r>
            <a:endParaRPr sz="1300" b="0" i="0" u="none" strike="noStrike" cap="none">
              <a:solidFill>
                <a:srgbClr val="000000"/>
              </a:solidFill>
              <a:highlight>
                <a:srgbClr val="FFFFFF"/>
              </a:highlight>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highlight>
                  <a:srgbClr val="FFFFFF"/>
                </a:highlight>
                <a:latin typeface="Arial"/>
                <a:ea typeface="Arial"/>
                <a:cs typeface="Arial"/>
                <a:sym typeface="Arial"/>
              </a:rPr>
              <a:t>Pro actief meedoen met activiteiten.</a:t>
            </a:r>
            <a:endParaRPr sz="1300" b="0" i="0" u="none" strike="noStrike" cap="none">
              <a:solidFill>
                <a:srgbClr val="000000"/>
              </a:solidFill>
              <a:highlight>
                <a:srgbClr val="FFFFFF"/>
              </a:highlight>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highlight>
                  <a:srgbClr val="FFFFFF"/>
                </a:highlight>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Herkenbaar Doerak T-shirt aan.</a:t>
            </a:r>
            <a:endParaRPr sz="1300" b="0" i="0" u="none" strike="noStrike" cap="none">
              <a:solidFill>
                <a:srgbClr val="000000"/>
              </a:solidFill>
              <a:highlight>
                <a:srgbClr val="FFFFFF"/>
              </a:highlight>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highlight>
                  <a:srgbClr val="FFFFFF"/>
                </a:highlight>
                <a:latin typeface="Arial"/>
                <a:ea typeface="Arial"/>
                <a:cs typeface="Arial"/>
                <a:sym typeface="Arial"/>
              </a:rPr>
              <a:t>Problemen? Bespreek dit met het bestuur.</a:t>
            </a:r>
            <a:endParaRPr sz="1300" b="0" i="0" u="none" strike="noStrike" cap="none">
              <a:solidFill>
                <a:srgbClr val="000000"/>
              </a:solidFill>
              <a:highlight>
                <a:srgbClr val="FFFFFF"/>
              </a:highlight>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highlight>
                  <a:srgbClr val="FFFFFF"/>
                </a:highlight>
                <a:latin typeface="Arial"/>
                <a:ea typeface="Arial"/>
                <a:cs typeface="Arial"/>
                <a:sym typeface="Arial"/>
              </a:rPr>
              <a:t>Breng niet zelf wijzigingen aan in indelingen van vrijwilligers en/of kinderen.</a:t>
            </a:r>
            <a:endParaRPr sz="1300" b="0" i="0" u="none" strike="noStrike" cap="none">
              <a:solidFill>
                <a:srgbClr val="000000"/>
              </a:solidFill>
              <a:highlight>
                <a:srgbClr val="FFFFFF"/>
              </a:highlight>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1"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We rekenen op jullie aanwezigheid! Kun je een dag(deel) toch niet? Laat het ons zsm weten, dan zoeken wij een oplossing. Je krijgt op Doerak ons telefoonnummer.</a:t>
            </a:r>
            <a:endParaRPr sz="2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br>
              <a:rPr lang="nl-NL" sz="18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sz="4700" b="1">
                <a:solidFill>
                  <a:srgbClr val="053789"/>
                </a:solidFill>
                <a:latin typeface="Arial"/>
                <a:ea typeface="Arial"/>
                <a:cs typeface="Arial"/>
                <a:sym typeface="Arial"/>
              </a:rPr>
              <a:t>Handige info voor alle vrijwilligers</a:t>
            </a:r>
            <a:endParaRPr sz="4700" b="1">
              <a:solidFill>
                <a:srgbClr val="053789"/>
              </a:solidFill>
              <a:latin typeface="Arial"/>
              <a:ea typeface="Arial"/>
              <a:cs typeface="Arial"/>
              <a:sym typeface="Arial"/>
            </a:endParaRPr>
          </a:p>
        </p:txBody>
      </p:sp>
      <p:pic>
        <p:nvPicPr>
          <p:cNvPr id="174" name="Google Shape;174;p10"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75" name="Google Shape;175;p10"/>
          <p:cNvSpPr txBox="1"/>
          <p:nvPr/>
        </p:nvSpPr>
        <p:spPr>
          <a:xfrm>
            <a:off x="967410" y="1908000"/>
            <a:ext cx="10475842" cy="3785611"/>
          </a:xfrm>
          <a:prstGeom prst="rect">
            <a:avLst/>
          </a:prstGeom>
          <a:noFill/>
          <a:ln>
            <a:noFill/>
          </a:ln>
        </p:spPr>
        <p:txBody>
          <a:bodyPr spcFirstLastPara="1" wrap="square" lIns="91425" tIns="45700" rIns="91425" bIns="45700" anchor="t" anchorCtr="0">
            <a:spAutoFit/>
          </a:bodyPr>
          <a:lstStyle/>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Poort gaat open voor vrijwilligers (</a:t>
            </a:r>
            <a:r>
              <a:rPr lang="nl-NL" sz="24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en hun </a:t>
            </a:r>
            <a:r>
              <a:rPr lang="nl-NL" sz="2400" b="0" i="0" u="sng"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eigen</a:t>
            </a:r>
            <a:r>
              <a:rPr lang="nl-NL" sz="24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kinderen</a:t>
            </a:r>
            <a:r>
              <a:rPr lang="nl-NL" sz="2400" b="0" i="0" u="none" strike="noStrike" cap="none">
                <a:solidFill>
                  <a:schemeClr val="dk1"/>
                </a:solidFill>
                <a:latin typeface="Arial"/>
                <a:ea typeface="Arial"/>
                <a:cs typeface="Arial"/>
                <a:sym typeface="Arial"/>
              </a:rPr>
              <a:t>) om 08:15 uur. </a:t>
            </a:r>
            <a:r>
              <a:rPr lang="nl-NL" sz="24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Om 8:30 uur uiterlijk echt aanwezig zijn.</a:t>
            </a:r>
            <a:endParaRPr sz="1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Poort gaat open voor de kinderen om 09:00 uur.</a:t>
            </a:r>
            <a:endParaRPr sz="1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Hutindeling gebeurt op de dag zelf, hiervoor heb je </a:t>
            </a:r>
            <a:r>
              <a:rPr lang="nl-NL" sz="2400" b="1" i="0" u="none" strike="noStrike" cap="none">
                <a:solidFill>
                  <a:schemeClr val="dk1"/>
                </a:solidFill>
                <a:latin typeface="Arial"/>
                <a:ea typeface="Arial"/>
                <a:cs typeface="Arial"/>
                <a:sym typeface="Arial"/>
              </a:rPr>
              <a:t>de geprinte inschrijfbewijzen</a:t>
            </a:r>
            <a:r>
              <a:rPr lang="nl-NL" sz="2400" b="0" i="0" u="none" strike="noStrike" cap="none">
                <a:solidFill>
                  <a:schemeClr val="dk1"/>
                </a:solidFill>
                <a:latin typeface="Arial"/>
                <a:ea typeface="Arial"/>
                <a:cs typeface="Arial"/>
                <a:sym typeface="Arial"/>
              </a:rPr>
              <a:t> van de kinderen nodig (die verzamel je).</a:t>
            </a:r>
            <a:endParaRPr sz="2400" b="1" i="0" u="none" strike="noStrike" cap="none">
              <a:solidFill>
                <a:schemeClr val="dk1"/>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Neem een eigen afsluitbare beker mee.</a:t>
            </a:r>
            <a:endParaRPr sz="1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WIE-WAT-WAAR / Mededelingenbord / EHBO &amp; toiletten.</a:t>
            </a:r>
            <a:endParaRPr sz="1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Clubgebouw is niet toegankelijk.</a:t>
            </a:r>
            <a:endParaRPr sz="1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Kinderen die niet herkenbaar op de foto mogen krijgen een polsbandje (let op met social media, alleen als ouders toestemming geven).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1"/>
          <p:cNvSpPr txBox="1">
            <a:spLocks noGrp="1"/>
          </p:cNvSpPr>
          <p:nvPr>
            <p:ph type="title"/>
          </p:nvPr>
        </p:nvSpPr>
        <p:spPr>
          <a:xfrm>
            <a:off x="1214225" y="1036505"/>
            <a:ext cx="10058400" cy="739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320"/>
              <a:buFont typeface="Calibri"/>
              <a:buNone/>
            </a:pPr>
            <a:r>
              <a:rPr lang="nl-NL" sz="3920" b="1">
                <a:solidFill>
                  <a:srgbClr val="053789"/>
                </a:solidFill>
                <a:latin typeface="Arial"/>
                <a:ea typeface="Arial"/>
                <a:cs typeface="Arial"/>
                <a:sym typeface="Arial"/>
              </a:rPr>
              <a:t>Belangrijke info voor ouders/deelnemers</a:t>
            </a:r>
            <a:endParaRPr sz="3920" b="1">
              <a:solidFill>
                <a:srgbClr val="053789"/>
              </a:solidFill>
              <a:latin typeface="Arial"/>
              <a:ea typeface="Arial"/>
              <a:cs typeface="Arial"/>
              <a:sym typeface="Arial"/>
            </a:endParaRPr>
          </a:p>
        </p:txBody>
      </p:sp>
      <p:pic>
        <p:nvPicPr>
          <p:cNvPr id="181" name="Google Shape;181;p11"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82" name="Google Shape;182;p11"/>
          <p:cNvSpPr txBox="1"/>
          <p:nvPr/>
        </p:nvSpPr>
        <p:spPr>
          <a:xfrm>
            <a:off x="1214225" y="1977825"/>
            <a:ext cx="10243800" cy="2308800"/>
          </a:xfrm>
          <a:prstGeom prst="rect">
            <a:avLst/>
          </a:prstGeom>
          <a:noFill/>
          <a:ln>
            <a:noFill/>
          </a:ln>
        </p:spPr>
        <p:txBody>
          <a:bodyPr spcFirstLastPara="1" wrap="square" lIns="91425" tIns="45700" rIns="91425" bIns="45700" anchor="t" anchorCtr="0">
            <a:spAutoFit/>
          </a:bodyPr>
          <a:lstStyle/>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Neem je </a:t>
            </a:r>
            <a:r>
              <a:rPr lang="nl-NL" sz="2400" b="1" i="0" u="none" strike="noStrike" cap="none">
                <a:solidFill>
                  <a:schemeClr val="dk1"/>
                </a:solidFill>
                <a:latin typeface="Arial"/>
                <a:ea typeface="Arial"/>
                <a:cs typeface="Arial"/>
                <a:sym typeface="Arial"/>
              </a:rPr>
              <a:t>deelnamebewijs</a:t>
            </a:r>
            <a:r>
              <a:rPr lang="nl-NL" sz="2400" b="0" i="0" u="none" strike="noStrike" cap="none">
                <a:solidFill>
                  <a:schemeClr val="dk1"/>
                </a:solidFill>
                <a:latin typeface="Arial"/>
                <a:ea typeface="Arial"/>
                <a:cs typeface="Arial"/>
                <a:sym typeface="Arial"/>
              </a:rPr>
              <a:t> </a:t>
            </a:r>
            <a:r>
              <a:rPr lang="nl-NL" sz="2400" b="1" i="0" u="none" strike="noStrike" cap="none">
                <a:solidFill>
                  <a:schemeClr val="dk1"/>
                </a:solidFill>
                <a:latin typeface="Arial"/>
                <a:ea typeface="Arial"/>
                <a:cs typeface="Arial"/>
                <a:sym typeface="Arial"/>
              </a:rPr>
              <a:t>uitgeprint</a:t>
            </a:r>
            <a:r>
              <a:rPr lang="nl-NL" sz="2400" b="0" i="0" u="none" strike="noStrike" cap="none">
                <a:solidFill>
                  <a:schemeClr val="dk1"/>
                </a:solidFill>
                <a:latin typeface="Arial"/>
                <a:ea typeface="Arial"/>
                <a:cs typeface="Arial"/>
                <a:sym typeface="Arial"/>
              </a:rPr>
              <a:t> mee (</a:t>
            </a:r>
            <a:r>
              <a:rPr lang="nl-NL" sz="2400" b="1" i="0" u="none" strike="noStrike" cap="none">
                <a:solidFill>
                  <a:schemeClr val="dk1"/>
                </a:solidFill>
                <a:latin typeface="Arial"/>
                <a:ea typeface="Arial"/>
                <a:cs typeface="Arial"/>
                <a:sym typeface="Arial"/>
              </a:rPr>
              <a:t>anders geen toegang</a:t>
            </a:r>
            <a:r>
              <a:rPr lang="nl-NL" sz="2400" b="0" i="0" u="none" strike="noStrike" cap="none">
                <a:solidFill>
                  <a:schemeClr val="dk1"/>
                </a:solidFill>
                <a:latin typeface="Arial"/>
                <a:ea typeface="Arial"/>
                <a:cs typeface="Arial"/>
                <a:sym typeface="Arial"/>
              </a:rPr>
              <a:t>!)</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Let op de haal- en brengtijden.</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Terrein is gesloten gedurende de dag (voor iedereen).</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Zorg dat er iemand bereikbaar is in geval van nood.</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Geen scherp gereedschap! Geen loombandjes i.v.m. het opruimen.</a:t>
            </a:r>
            <a:endParaRPr sz="2400" b="0" i="0" u="none" strike="noStrike" cap="none">
              <a:solidFill>
                <a:schemeClr val="dk1"/>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Geen eigen verf meenemen.</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e5be07c167_0_0"/>
          <p:cNvSpPr txBox="1">
            <a:spLocks noGrp="1"/>
          </p:cNvSpPr>
          <p:nvPr>
            <p:ph type="title"/>
          </p:nvPr>
        </p:nvSpPr>
        <p:spPr>
          <a:xfrm>
            <a:off x="1214225" y="1036505"/>
            <a:ext cx="10058400" cy="739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320"/>
              <a:buFont typeface="Calibri"/>
              <a:buNone/>
            </a:pPr>
            <a:r>
              <a:rPr lang="nl-NL" sz="3920" b="1">
                <a:solidFill>
                  <a:srgbClr val="053789"/>
                </a:solidFill>
                <a:latin typeface="Arial"/>
                <a:ea typeface="Arial"/>
                <a:cs typeface="Arial"/>
                <a:sym typeface="Arial"/>
              </a:rPr>
              <a:t>Belangrijke info voor ouders/deelnemers</a:t>
            </a:r>
            <a:endParaRPr sz="3920" b="1">
              <a:solidFill>
                <a:srgbClr val="053789"/>
              </a:solidFill>
              <a:latin typeface="Arial"/>
              <a:ea typeface="Arial"/>
              <a:cs typeface="Arial"/>
              <a:sym typeface="Arial"/>
            </a:endParaRPr>
          </a:p>
        </p:txBody>
      </p:sp>
      <p:pic>
        <p:nvPicPr>
          <p:cNvPr id="188" name="Google Shape;188;g3e5be07c167_0_0"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00" cy="1395300"/>
          </a:xfrm>
          <a:prstGeom prst="rect">
            <a:avLst/>
          </a:prstGeom>
          <a:noFill/>
          <a:ln>
            <a:noFill/>
          </a:ln>
        </p:spPr>
      </p:pic>
      <p:sp>
        <p:nvSpPr>
          <p:cNvPr id="189" name="Google Shape;189;g3e5be07c167_0_0"/>
          <p:cNvSpPr txBox="1"/>
          <p:nvPr/>
        </p:nvSpPr>
        <p:spPr>
          <a:xfrm>
            <a:off x="1214225" y="1977825"/>
            <a:ext cx="10243800" cy="2924400"/>
          </a:xfrm>
          <a:prstGeom prst="rect">
            <a:avLst/>
          </a:prstGeom>
          <a:noFill/>
          <a:ln>
            <a:noFill/>
          </a:ln>
        </p:spPr>
        <p:txBody>
          <a:bodyPr spcFirstLastPara="1" wrap="square" lIns="91425" tIns="45700" rIns="91425" bIns="45700" anchor="t" anchorCtr="0">
            <a:spAutoFit/>
          </a:bodyPr>
          <a:lstStyle/>
          <a:p>
            <a:pPr marL="457200" marR="0" lvl="0" indent="-374650" algn="l" rtl="0">
              <a:lnSpc>
                <a:spcPct val="100000"/>
              </a:lnSpc>
              <a:spcBef>
                <a:spcPts val="0"/>
              </a:spcBef>
              <a:spcAft>
                <a:spcPts val="0"/>
              </a:spcAft>
              <a:buClr>
                <a:schemeClr val="dk1"/>
              </a:buClr>
              <a:buSzPts val="2300"/>
              <a:buFont typeface="Arial"/>
              <a:buChar char="●"/>
            </a:pPr>
            <a:r>
              <a:rPr lang="nl-NL" sz="2300" b="0" i="0" u="none" strike="noStrike" cap="none">
                <a:solidFill>
                  <a:schemeClr val="dk1"/>
                </a:solidFill>
                <a:latin typeface="Arial"/>
                <a:ea typeface="Arial"/>
                <a:cs typeface="Arial"/>
                <a:sym typeface="Arial"/>
              </a:rPr>
              <a:t>Geef een bidon of drinkbeker mee, wij zorgen voor drinken.</a:t>
            </a:r>
            <a:endParaRPr sz="1300" b="0" i="0" u="none" strike="noStrike" cap="none">
              <a:solidFill>
                <a:srgbClr val="000000"/>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nl-NL" sz="2300" b="0" i="0" u="none" strike="noStrike" cap="none">
                <a:solidFill>
                  <a:schemeClr val="dk1"/>
                </a:solidFill>
                <a:latin typeface="Arial"/>
                <a:ea typeface="Arial"/>
                <a:cs typeface="Arial"/>
                <a:sym typeface="Arial"/>
              </a:rPr>
              <a:t>Geef een kleine lunch mee, ook van ons krijgen ze lekkers.</a:t>
            </a:r>
            <a:endParaRPr sz="1300" b="0" i="0" u="none" strike="noStrike" cap="none">
              <a:solidFill>
                <a:srgbClr val="000000"/>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nl-NL" sz="2300" b="0" i="0" u="none" strike="noStrike" cap="none">
                <a:solidFill>
                  <a:schemeClr val="dk1"/>
                </a:solidFill>
                <a:latin typeface="Arial"/>
                <a:ea typeface="Arial"/>
                <a:cs typeface="Arial"/>
                <a:sym typeface="Arial"/>
              </a:rPr>
              <a:t>Bespreek bijzonderheden/allergieën met de hutbegeleiding. Heeft je kind een voedselallergie? Geef hem/haar dan wat extra’s te eten/drinken mee.</a:t>
            </a:r>
            <a:endParaRPr/>
          </a:p>
          <a:p>
            <a:pPr marL="457200" marR="0" lvl="0" indent="-374650" algn="l" rtl="0">
              <a:lnSpc>
                <a:spcPct val="100000"/>
              </a:lnSpc>
              <a:spcBef>
                <a:spcPts val="0"/>
              </a:spcBef>
              <a:spcAft>
                <a:spcPts val="0"/>
              </a:spcAft>
              <a:buClr>
                <a:schemeClr val="dk1"/>
              </a:buClr>
              <a:buSzPts val="2300"/>
              <a:buFont typeface="Arial"/>
              <a:buChar char="●"/>
            </a:pPr>
            <a:r>
              <a:rPr lang="nl-NL" sz="2300" b="0" i="0" u="none" strike="noStrike" cap="none">
                <a:solidFill>
                  <a:schemeClr val="dk1"/>
                </a:solidFill>
                <a:latin typeface="Arial"/>
                <a:ea typeface="Arial"/>
                <a:cs typeface="Arial"/>
                <a:sym typeface="Arial"/>
              </a:rPr>
              <a:t>Allergisch of niet herkenbaar op de foto: Dan mag je vrijdagavond voor Doerak een polsbandje komen halen.</a:t>
            </a:r>
            <a:endParaRPr sz="2300" b="0" i="0" u="none" strike="noStrike" cap="none">
              <a:solidFill>
                <a:schemeClr val="dk1"/>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nl-NL" sz="2300" b="0" i="0" u="none" strike="noStrike" cap="none">
                <a:solidFill>
                  <a:schemeClr val="dk1"/>
                </a:solidFill>
                <a:latin typeface="Arial"/>
                <a:ea typeface="Arial"/>
                <a:cs typeface="Arial"/>
                <a:sym typeface="Arial"/>
              </a:rPr>
              <a:t>Vlak voor Doerak versturen we nog een uitgebreide informatiebrief. Neem deze goed door. </a:t>
            </a:r>
            <a:endParaRPr sz="23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3e4a2cd9bcf_0_1"/>
          <p:cNvSpPr txBox="1">
            <a:spLocks noGrp="1"/>
          </p:cNvSpPr>
          <p:nvPr>
            <p:ph type="body" idx="1"/>
          </p:nvPr>
        </p:nvSpPr>
        <p:spPr>
          <a:xfrm>
            <a:off x="1097280" y="1845734"/>
            <a:ext cx="10058400" cy="4023300"/>
          </a:xfrm>
          <a:prstGeom prst="rect">
            <a:avLst/>
          </a:prstGeom>
          <a:noFill/>
          <a:ln>
            <a:noFill/>
          </a:ln>
        </p:spPr>
        <p:txBody>
          <a:bodyPr spcFirstLastPara="1" wrap="square" lIns="0" tIns="45700" rIns="0" bIns="45700" anchor="t" anchorCtr="0">
            <a:normAutofit/>
          </a:bodyPr>
          <a:lstStyle/>
          <a:p>
            <a:pPr marL="285750" lvl="0" indent="-285750" algn="l" rtl="0">
              <a:lnSpc>
                <a:spcPct val="100000"/>
              </a:lnSpc>
              <a:spcBef>
                <a:spcPts val="0"/>
              </a:spcBef>
              <a:spcAft>
                <a:spcPts val="0"/>
              </a:spcAft>
              <a:buClr>
                <a:schemeClr val="dk1"/>
              </a:buClr>
              <a:buSzPts val="2800"/>
              <a:buFont typeface="Arial"/>
              <a:buChar char="▪"/>
            </a:pPr>
            <a:r>
              <a:rPr lang="nl-NL" sz="2800">
                <a:solidFill>
                  <a:schemeClr val="dk1"/>
                </a:solidFill>
                <a:latin typeface="Arial"/>
                <a:ea typeface="Arial"/>
                <a:cs typeface="Arial"/>
                <a:sym typeface="Arial"/>
              </a:rPr>
              <a:t>Kom zoveel mogelijk op de fiets.</a:t>
            </a:r>
            <a:endParaRPr sz="2800">
              <a:solidFill>
                <a:schemeClr val="dk1"/>
              </a:solidFill>
              <a:latin typeface="Arial"/>
              <a:ea typeface="Arial"/>
              <a:cs typeface="Arial"/>
              <a:sym typeface="Arial"/>
            </a:endParaRPr>
          </a:p>
          <a:p>
            <a:pPr marL="457200" lvl="0" indent="0" algn="l" rtl="0">
              <a:lnSpc>
                <a:spcPct val="100000"/>
              </a:lnSpc>
              <a:spcBef>
                <a:spcPts val="0"/>
              </a:spcBef>
              <a:spcAft>
                <a:spcPts val="0"/>
              </a:spcAft>
              <a:buClr>
                <a:schemeClr val="dk1"/>
              </a:buClr>
              <a:buSzPts val="2800"/>
              <a:buFont typeface="Arial"/>
              <a:buNone/>
            </a:pPr>
            <a:endParaRPr sz="2800">
              <a:solidFill>
                <a:schemeClr val="dk1"/>
              </a:solidFill>
              <a:latin typeface="Arial"/>
              <a:ea typeface="Arial"/>
              <a:cs typeface="Arial"/>
              <a:sym typeface="Arial"/>
            </a:endParaRPr>
          </a:p>
          <a:p>
            <a:pPr marL="285750" lvl="0" indent="-285750" algn="l" rtl="0">
              <a:lnSpc>
                <a:spcPct val="100000"/>
              </a:lnSpc>
              <a:spcBef>
                <a:spcPts val="0"/>
              </a:spcBef>
              <a:spcAft>
                <a:spcPts val="0"/>
              </a:spcAft>
              <a:buClr>
                <a:schemeClr val="dk1"/>
              </a:buClr>
              <a:buSzPts val="2800"/>
              <a:buFont typeface="Arial"/>
              <a:buChar char="▪"/>
            </a:pPr>
            <a:r>
              <a:rPr lang="nl-NL" sz="2800">
                <a:solidFill>
                  <a:schemeClr val="dk1"/>
                </a:solidFill>
                <a:latin typeface="Arial"/>
                <a:ea typeface="Arial"/>
                <a:cs typeface="Arial"/>
                <a:sym typeface="Arial"/>
              </a:rPr>
              <a:t>Auto’s parkeren op de daarvoor aangewezen plek aan de Kloosterstraat.</a:t>
            </a:r>
            <a:endParaRPr sz="2800">
              <a:solidFill>
                <a:schemeClr val="dk1"/>
              </a:solidFill>
              <a:latin typeface="Arial"/>
              <a:ea typeface="Arial"/>
              <a:cs typeface="Arial"/>
              <a:sym typeface="Arial"/>
            </a:endParaRPr>
          </a:p>
          <a:p>
            <a:pPr marL="457200" lvl="0" indent="0" algn="l" rtl="0">
              <a:lnSpc>
                <a:spcPct val="100000"/>
              </a:lnSpc>
              <a:spcBef>
                <a:spcPts val="0"/>
              </a:spcBef>
              <a:spcAft>
                <a:spcPts val="0"/>
              </a:spcAft>
              <a:buSzPts val="1800"/>
              <a:buNone/>
            </a:pPr>
            <a:endParaRPr sz="2800">
              <a:solidFill>
                <a:schemeClr val="dk1"/>
              </a:solidFill>
              <a:latin typeface="Arial"/>
              <a:ea typeface="Arial"/>
              <a:cs typeface="Arial"/>
              <a:sym typeface="Arial"/>
            </a:endParaRPr>
          </a:p>
          <a:p>
            <a:pPr marL="285750" lvl="0" indent="-285750" algn="l" rtl="0">
              <a:lnSpc>
                <a:spcPct val="100000"/>
              </a:lnSpc>
              <a:spcBef>
                <a:spcPts val="0"/>
              </a:spcBef>
              <a:spcAft>
                <a:spcPts val="0"/>
              </a:spcAft>
              <a:buClr>
                <a:schemeClr val="dk1"/>
              </a:buClr>
              <a:buSzPts val="2800"/>
              <a:buFont typeface="Arial"/>
              <a:buChar char="▪"/>
            </a:pPr>
            <a:r>
              <a:rPr lang="nl-NL" sz="2800">
                <a:solidFill>
                  <a:schemeClr val="dk1"/>
                </a:solidFill>
                <a:latin typeface="Arial"/>
                <a:ea typeface="Arial"/>
                <a:cs typeface="Arial"/>
                <a:sym typeface="Arial"/>
              </a:rPr>
              <a:t>Volg de instructies van de verkeersregelaars op.</a:t>
            </a:r>
            <a:endParaRPr sz="2800">
              <a:solidFill>
                <a:schemeClr val="dk1"/>
              </a:solidFill>
              <a:latin typeface="Arial"/>
              <a:ea typeface="Arial"/>
              <a:cs typeface="Arial"/>
              <a:sym typeface="Arial"/>
            </a:endParaRPr>
          </a:p>
          <a:p>
            <a:pPr marL="0" lvl="0" indent="0" algn="l" rtl="0">
              <a:lnSpc>
                <a:spcPct val="90000"/>
              </a:lnSpc>
              <a:spcBef>
                <a:spcPts val="1200"/>
              </a:spcBef>
              <a:spcAft>
                <a:spcPts val="0"/>
              </a:spcAft>
              <a:buSzPts val="1800"/>
              <a:buNone/>
            </a:pPr>
            <a:endParaRPr/>
          </a:p>
        </p:txBody>
      </p:sp>
      <p:sp>
        <p:nvSpPr>
          <p:cNvPr id="196" name="Google Shape;196;g3e4a2cd9bcf_0_1"/>
          <p:cNvSpPr txBox="1">
            <a:spLocks noGrp="1"/>
          </p:cNvSpPr>
          <p:nvPr>
            <p:ph type="title"/>
          </p:nvPr>
        </p:nvSpPr>
        <p:spPr>
          <a:xfrm>
            <a:off x="1066800" y="906580"/>
            <a:ext cx="10058400" cy="739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320"/>
              <a:buFont typeface="Calibri"/>
              <a:buNone/>
            </a:pPr>
            <a:r>
              <a:rPr lang="nl-NL" sz="3920" b="1">
                <a:solidFill>
                  <a:srgbClr val="053789"/>
                </a:solidFill>
                <a:latin typeface="Arial"/>
                <a:ea typeface="Arial"/>
                <a:cs typeface="Arial"/>
                <a:sym typeface="Arial"/>
              </a:rPr>
              <a:t>Halen en brengen</a:t>
            </a:r>
            <a:endParaRPr sz="3920" b="1">
              <a:solidFill>
                <a:srgbClr val="053789"/>
              </a:solidFill>
              <a:latin typeface="Arial"/>
              <a:ea typeface="Arial"/>
              <a:cs typeface="Arial"/>
              <a:sym typeface="Arial"/>
            </a:endParaRPr>
          </a:p>
        </p:txBody>
      </p:sp>
      <p:pic>
        <p:nvPicPr>
          <p:cNvPr id="197" name="Google Shape;197;g3e4a2cd9bcf_0_1"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00" cy="1395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Indeling terrein</a:t>
            </a:r>
            <a:endParaRPr b="1">
              <a:solidFill>
                <a:srgbClr val="053789"/>
              </a:solidFill>
              <a:latin typeface="Arial"/>
              <a:ea typeface="Arial"/>
              <a:cs typeface="Arial"/>
              <a:sym typeface="Arial"/>
            </a:endParaRPr>
          </a:p>
        </p:txBody>
      </p:sp>
      <p:pic>
        <p:nvPicPr>
          <p:cNvPr id="203" name="Google Shape;203;p12"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204" name="Google Shape;204;p12"/>
          <p:cNvSpPr txBox="1"/>
          <p:nvPr/>
        </p:nvSpPr>
        <p:spPr>
          <a:xfrm>
            <a:off x="8815100" y="2048975"/>
            <a:ext cx="3376800" cy="403183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Toiletten op de kinderbaan i.v.m. riolering</a:t>
            </a:r>
            <a:endParaRPr sz="28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Let op de ring i.v.m. de skeelerclinics</a:t>
            </a:r>
            <a:endParaRPr sz="28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800"/>
              <a:buFont typeface="Arial"/>
              <a:buNone/>
            </a:pP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Één activiteit in de Kreek </a:t>
            </a:r>
            <a:endParaRPr sz="1400" b="0" i="0" u="none" strike="noStrike" cap="none">
              <a:solidFill>
                <a:srgbClr val="000000"/>
              </a:solidFill>
              <a:latin typeface="Arial"/>
              <a:ea typeface="Arial"/>
              <a:cs typeface="Arial"/>
              <a:sym typeface="Arial"/>
            </a:endParaRPr>
          </a:p>
        </p:txBody>
      </p:sp>
      <p:pic>
        <p:nvPicPr>
          <p:cNvPr id="205" name="Google Shape;205;p12"/>
          <p:cNvPicPr preferRelativeResize="0"/>
          <p:nvPr/>
        </p:nvPicPr>
        <p:blipFill rotWithShape="1">
          <a:blip r:embed="rId4">
            <a:alphaModFix/>
          </a:blip>
          <a:srcRect/>
          <a:stretch/>
        </p:blipFill>
        <p:spPr>
          <a:xfrm>
            <a:off x="648125" y="1892821"/>
            <a:ext cx="8021373" cy="42834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Meer informatie</a:t>
            </a:r>
            <a:endParaRPr b="1">
              <a:solidFill>
                <a:srgbClr val="053789"/>
              </a:solidFill>
              <a:latin typeface="Arial"/>
              <a:ea typeface="Arial"/>
              <a:cs typeface="Arial"/>
              <a:sym typeface="Arial"/>
            </a:endParaRPr>
          </a:p>
        </p:txBody>
      </p:sp>
      <p:pic>
        <p:nvPicPr>
          <p:cNvPr id="211" name="Google Shape;211;p13"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212" name="Google Shape;212;p13"/>
          <p:cNvSpPr txBox="1"/>
          <p:nvPr/>
        </p:nvSpPr>
        <p:spPr>
          <a:xfrm>
            <a:off x="1225296" y="2180721"/>
            <a:ext cx="9930300" cy="3540300"/>
          </a:xfrm>
          <a:prstGeom prst="rect">
            <a:avLst/>
          </a:prstGeom>
          <a:noFill/>
          <a:ln>
            <a:noFill/>
          </a:ln>
        </p:spPr>
        <p:txBody>
          <a:bodyPr spcFirstLastPara="1" wrap="square" lIns="91425" tIns="45700" rIns="91425" bIns="45700" anchor="t" anchorCtr="0">
            <a:spAutoFit/>
          </a:bodyPr>
          <a:lstStyle/>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Meer informatie is te vinden op onze website: </a:t>
            </a:r>
            <a:r>
              <a:rPr lang="nl-NL" sz="2800" b="1" i="0" u="none" strike="noStrike" cap="none">
                <a:solidFill>
                  <a:schemeClr val="dk1"/>
                </a:solidFill>
                <a:latin typeface="Arial"/>
                <a:ea typeface="Arial"/>
                <a:cs typeface="Arial"/>
                <a:sym typeface="Arial"/>
              </a:rPr>
              <a:t>www.kvw-doerak.nl</a:t>
            </a:r>
            <a:endParaRPr sz="2800" b="1" i="0" u="none" strike="noStrike" cap="none">
              <a:solidFill>
                <a:schemeClr val="dk1"/>
              </a:solidFill>
              <a:latin typeface="Arial"/>
              <a:ea typeface="Arial"/>
              <a:cs typeface="Arial"/>
              <a:sym typeface="Arial"/>
            </a:endParaRPr>
          </a:p>
          <a:p>
            <a:pPr marL="914400" marR="0" lvl="0" indent="0" algn="l" rtl="0">
              <a:lnSpc>
                <a:spcPct val="100000"/>
              </a:lnSpc>
              <a:spcBef>
                <a:spcPts val="0"/>
              </a:spcBef>
              <a:spcAft>
                <a:spcPts val="0"/>
              </a:spcAft>
              <a:buClr>
                <a:srgbClr val="000000"/>
              </a:buClr>
              <a:buSzPts val="2800"/>
              <a:buFont typeface="Arial"/>
              <a:buNone/>
            </a:pPr>
            <a:endParaRPr sz="2800" b="1"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Volg onze </a:t>
            </a:r>
            <a:r>
              <a:rPr lang="nl-NL" sz="2800" b="1" i="0" u="none" strike="noStrike" cap="none">
                <a:solidFill>
                  <a:schemeClr val="dk1"/>
                </a:solidFill>
                <a:latin typeface="Arial"/>
                <a:ea typeface="Arial"/>
                <a:cs typeface="Arial"/>
                <a:sym typeface="Arial"/>
              </a:rPr>
              <a:t>socials</a:t>
            </a:r>
            <a:r>
              <a:rPr lang="nl-NL" sz="2800" b="0" i="0" u="none" strike="noStrike" cap="none">
                <a:solidFill>
                  <a:schemeClr val="dk1"/>
                </a:solidFill>
                <a:latin typeface="Arial"/>
                <a:ea typeface="Arial"/>
                <a:cs typeface="Arial"/>
                <a:sym typeface="Arial"/>
              </a:rPr>
              <a:t> (Facebook en Instagram)</a:t>
            </a:r>
            <a:endParaRPr sz="28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Ongeveer een week voor aanvang ontvangen ouders/verzorgers van de deelnemers nog laatste informatie </a:t>
            </a:r>
            <a:r>
              <a:rPr lang="nl-NL" sz="2800" b="1" i="0" u="none" strike="noStrike" cap="none">
                <a:solidFill>
                  <a:schemeClr val="dk1"/>
                </a:solidFill>
                <a:latin typeface="Arial"/>
                <a:ea typeface="Arial"/>
                <a:cs typeface="Arial"/>
                <a:sym typeface="Arial"/>
              </a:rPr>
              <a:t>per e-mail</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e38aa86e3d_0_0"/>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Losse vrijwilligers en bouwhulp</a:t>
            </a:r>
            <a:endParaRPr b="1">
              <a:solidFill>
                <a:srgbClr val="053789"/>
              </a:solidFill>
              <a:latin typeface="Arial"/>
              <a:ea typeface="Arial"/>
              <a:cs typeface="Arial"/>
              <a:sym typeface="Arial"/>
            </a:endParaRPr>
          </a:p>
        </p:txBody>
      </p:sp>
      <p:pic>
        <p:nvPicPr>
          <p:cNvPr id="218" name="Google Shape;218;g3e38aa86e3d_0_0"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00" cy="1395300"/>
          </a:xfrm>
          <a:prstGeom prst="rect">
            <a:avLst/>
          </a:prstGeom>
          <a:noFill/>
          <a:ln>
            <a:noFill/>
          </a:ln>
        </p:spPr>
      </p:pic>
      <p:sp>
        <p:nvSpPr>
          <p:cNvPr id="219" name="Google Shape;219;g3e38aa86e3d_0_0"/>
          <p:cNvSpPr txBox="1"/>
          <p:nvPr/>
        </p:nvSpPr>
        <p:spPr>
          <a:xfrm>
            <a:off x="1225300" y="1851383"/>
            <a:ext cx="9930300" cy="3786600"/>
          </a:xfrm>
          <a:prstGeom prst="rect">
            <a:avLst/>
          </a:prstGeom>
          <a:noFill/>
          <a:ln>
            <a:noFill/>
          </a:ln>
        </p:spPr>
        <p:txBody>
          <a:bodyPr spcFirstLastPara="1" wrap="square" lIns="91425" tIns="45700" rIns="91425" bIns="45700" anchor="t" anchorCtr="0">
            <a:spAutoFit/>
          </a:bodyPr>
          <a:lstStyle/>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Heb je je opgegeven als </a:t>
            </a:r>
            <a:r>
              <a:rPr lang="nl-NL" sz="2400" b="1" i="0" u="none" strike="noStrike" cap="none">
                <a:solidFill>
                  <a:schemeClr val="dk1"/>
                </a:solidFill>
                <a:latin typeface="Arial"/>
                <a:ea typeface="Arial"/>
                <a:cs typeface="Arial"/>
                <a:sym typeface="Arial"/>
              </a:rPr>
              <a:t>losse vrijwilliger</a:t>
            </a:r>
            <a:r>
              <a:rPr lang="nl-NL" sz="2400" b="0" i="0" u="none" strike="noStrike" cap="none">
                <a:solidFill>
                  <a:schemeClr val="dk1"/>
                </a:solidFill>
                <a:latin typeface="Arial"/>
                <a:ea typeface="Arial"/>
                <a:cs typeface="Arial"/>
                <a:sym typeface="Arial"/>
              </a:rPr>
              <a:t>? Wij delen je in bij een van de vele werkzaamheden die we hebben. Denk bijvoorbeeld aan hulp creatieve activiteiten (schmincken, knutselen..), maar ook aan toezicht houden bij springkussens of allerlei andere hand en spandiensten.</a:t>
            </a:r>
            <a:endParaRPr sz="2400" b="0" i="0" u="none" strike="noStrike" cap="none">
              <a:solidFill>
                <a:schemeClr val="dk1"/>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De indeling maken we op de dag zelf bekend.</a:t>
            </a:r>
            <a:endParaRPr sz="2400" b="0" i="0" u="none" strike="noStrike" cap="none">
              <a:solidFill>
                <a:schemeClr val="dk1"/>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Kijk goed voor welke dag(en)(delen) je je hebt opgegeven, want we verwachten je ook (tenzij we anders met je hebben afgesproken).</a:t>
            </a:r>
            <a:endParaRPr sz="2400" b="1" i="0" u="none" strike="noStrike" cap="none">
              <a:solidFill>
                <a:schemeClr val="dk1"/>
              </a:solidFill>
              <a:latin typeface="Arial"/>
              <a:ea typeface="Arial"/>
              <a:cs typeface="Arial"/>
              <a:sym typeface="Arial"/>
            </a:endParaRPr>
          </a:p>
          <a:p>
            <a:pPr marL="457200" marR="0" lvl="0" indent="-381000" algn="l" rtl="0">
              <a:lnSpc>
                <a:spcPct val="100000"/>
              </a:lnSpc>
              <a:spcBef>
                <a:spcPts val="0"/>
              </a:spcBef>
              <a:spcAft>
                <a:spcPts val="0"/>
              </a:spcAft>
              <a:buClr>
                <a:schemeClr val="dk1"/>
              </a:buClr>
              <a:buSzPts val="2400"/>
              <a:buFont typeface="Arial"/>
              <a:buChar char="●"/>
            </a:pPr>
            <a:r>
              <a:rPr lang="nl-NL" sz="2400" b="0" i="0" u="none" strike="noStrike" cap="none">
                <a:solidFill>
                  <a:schemeClr val="dk1"/>
                </a:solidFill>
                <a:latin typeface="Arial"/>
                <a:ea typeface="Arial"/>
                <a:cs typeface="Arial"/>
                <a:sym typeface="Arial"/>
              </a:rPr>
              <a:t>Heb je je opgegeven als </a:t>
            </a:r>
            <a:r>
              <a:rPr lang="nl-NL" sz="2400" b="1" i="0" u="none" strike="noStrike" cap="none">
                <a:solidFill>
                  <a:schemeClr val="dk1"/>
                </a:solidFill>
                <a:latin typeface="Arial"/>
                <a:ea typeface="Arial"/>
                <a:cs typeface="Arial"/>
                <a:sym typeface="Arial"/>
              </a:rPr>
              <a:t>bouwhulp</a:t>
            </a:r>
            <a:r>
              <a:rPr lang="nl-NL" sz="2400" b="0" i="0" u="none" strike="noStrike" cap="none">
                <a:solidFill>
                  <a:schemeClr val="dk1"/>
                </a:solidFill>
                <a:latin typeface="Arial"/>
                <a:ea typeface="Arial"/>
                <a:cs typeface="Arial"/>
                <a:sym typeface="Arial"/>
              </a:rPr>
              <a:t>? Dan wordt je vlak voor Doerak toegevoegd aan een groepsapp en volgt verdere informatie.</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t>Vragen</a:t>
            </a:r>
            <a:endParaRPr b="1"/>
          </a:p>
        </p:txBody>
      </p:sp>
      <p:pic>
        <p:nvPicPr>
          <p:cNvPr id="225" name="Google Shape;225;p21"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pic>
        <p:nvPicPr>
          <p:cNvPr id="226" name="Google Shape;226;p21" descr="Help met effen opvulling"/>
          <p:cNvPicPr preferRelativeResize="0"/>
          <p:nvPr/>
        </p:nvPicPr>
        <p:blipFill rotWithShape="1">
          <a:blip r:embed="rId4">
            <a:alphaModFix/>
          </a:blip>
          <a:srcRect/>
          <a:stretch/>
        </p:blipFill>
        <p:spPr>
          <a:xfrm>
            <a:off x="3882654" y="1842393"/>
            <a:ext cx="3999755" cy="399975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Agenda</a:t>
            </a:r>
            <a:endParaRPr b="1">
              <a:solidFill>
                <a:srgbClr val="053789"/>
              </a:solidFill>
              <a:latin typeface="Arial"/>
              <a:ea typeface="Arial"/>
              <a:cs typeface="Arial"/>
              <a:sym typeface="Arial"/>
            </a:endParaRPr>
          </a:p>
        </p:txBody>
      </p:sp>
      <p:pic>
        <p:nvPicPr>
          <p:cNvPr id="111" name="Google Shape;111;p2"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12" name="Google Shape;112;p2"/>
          <p:cNvSpPr txBox="1"/>
          <p:nvPr/>
        </p:nvSpPr>
        <p:spPr>
          <a:xfrm>
            <a:off x="1235413" y="1906621"/>
            <a:ext cx="9920400" cy="2862900"/>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dk1"/>
              </a:buClr>
              <a:buSzPts val="3600"/>
              <a:buFont typeface="Arial"/>
              <a:buChar char="●"/>
            </a:pPr>
            <a:r>
              <a:rPr lang="nl-NL" sz="3600" b="0" i="0" u="none" strike="noStrike" cap="none">
                <a:solidFill>
                  <a:schemeClr val="dk1"/>
                </a:solidFill>
                <a:latin typeface="Arial"/>
                <a:ea typeface="Arial"/>
                <a:cs typeface="Arial"/>
                <a:sym typeface="Arial"/>
              </a:rPr>
              <a:t>Praktische informatie</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3600"/>
              <a:buFont typeface="Arial"/>
              <a:buChar char="●"/>
            </a:pPr>
            <a:r>
              <a:rPr lang="nl-NL" sz="3600" b="0" i="0" u="none" strike="noStrike" cap="none">
                <a:solidFill>
                  <a:schemeClr val="dk1"/>
                </a:solidFill>
                <a:latin typeface="Arial"/>
                <a:ea typeface="Arial"/>
                <a:cs typeface="Arial"/>
                <a:sym typeface="Arial"/>
              </a:rPr>
              <a:t>Wat gaan we doen?</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3600"/>
              <a:buFont typeface="Arial"/>
              <a:buChar char="●"/>
            </a:pPr>
            <a:r>
              <a:rPr lang="nl-NL" sz="3600" b="0" i="0" u="none" strike="noStrike" cap="none">
                <a:solidFill>
                  <a:schemeClr val="dk1"/>
                </a:solidFill>
                <a:latin typeface="Arial"/>
                <a:ea typeface="Arial"/>
                <a:cs typeface="Arial"/>
                <a:sym typeface="Arial"/>
              </a:rPr>
              <a:t>Spelregels en andere aandachtspunten</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3600"/>
              <a:buFont typeface="Arial"/>
              <a:buChar char="●"/>
            </a:pPr>
            <a:r>
              <a:rPr lang="nl-NL" sz="3600" b="0" i="0" u="none" strike="noStrike" cap="none">
                <a:solidFill>
                  <a:schemeClr val="dk1"/>
                </a:solidFill>
                <a:latin typeface="Arial"/>
                <a:ea typeface="Arial"/>
                <a:cs typeface="Arial"/>
                <a:sym typeface="Arial"/>
              </a:rPr>
              <a:t>Vrijwilligers</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3600"/>
              <a:buFont typeface="Arial"/>
              <a:buChar char="●"/>
            </a:pPr>
            <a:r>
              <a:rPr lang="nl-NL" sz="3600" b="0" i="0" u="none" strike="noStrike" cap="none">
                <a:solidFill>
                  <a:schemeClr val="dk1"/>
                </a:solidFill>
                <a:latin typeface="Arial"/>
                <a:ea typeface="Arial"/>
                <a:cs typeface="Arial"/>
                <a:sym typeface="Arial"/>
              </a:rPr>
              <a:t>Vragen</a:t>
            </a:r>
            <a:endParaRPr sz="36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
          <p:cNvSpPr txBox="1">
            <a:spLocks noGrp="1"/>
          </p:cNvSpPr>
          <p:nvPr>
            <p:ph type="title"/>
          </p:nvPr>
        </p:nvSpPr>
        <p:spPr>
          <a:xfrm>
            <a:off x="1066805" y="286603"/>
            <a:ext cx="10058400" cy="14508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Praktische informatie</a:t>
            </a:r>
            <a:endParaRPr b="1">
              <a:solidFill>
                <a:srgbClr val="053789"/>
              </a:solidFill>
              <a:latin typeface="Arial"/>
              <a:ea typeface="Arial"/>
              <a:cs typeface="Arial"/>
              <a:sym typeface="Arial"/>
            </a:endParaRPr>
          </a:p>
        </p:txBody>
      </p:sp>
      <p:pic>
        <p:nvPicPr>
          <p:cNvPr id="118" name="Google Shape;118;p3"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19" name="Google Shape;119;p3"/>
          <p:cNvSpPr txBox="1"/>
          <p:nvPr/>
        </p:nvSpPr>
        <p:spPr>
          <a:xfrm>
            <a:off x="1235413" y="2013626"/>
            <a:ext cx="99204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nl-NL" sz="3600" b="0" i="0" u="none" strike="noStrike" cap="none">
                <a:solidFill>
                  <a:schemeClr val="dk1"/>
                </a:solidFill>
                <a:latin typeface="Arial"/>
                <a:ea typeface="Arial"/>
                <a:cs typeface="Arial"/>
                <a:sym typeface="Arial"/>
              </a:rPr>
              <a:t>Data		17, 18 en 19 augustus 2026</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nl-NL" sz="3600" b="0" i="0" u="none" strike="noStrike" cap="none">
                <a:solidFill>
                  <a:schemeClr val="dk1"/>
                </a:solidFill>
                <a:latin typeface="Arial"/>
                <a:ea typeface="Arial"/>
                <a:cs typeface="Arial"/>
                <a:sym typeface="Arial"/>
              </a:rPr>
              <a:t>Plaats		IJsbaan Kerkdriel</a:t>
            </a:r>
            <a:endParaRPr sz="3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nl-NL" sz="3600" b="0" i="0" u="none" strike="noStrike" cap="none">
                <a:solidFill>
                  <a:schemeClr val="dk1"/>
                </a:solidFill>
                <a:latin typeface="Arial"/>
                <a:ea typeface="Arial"/>
                <a:cs typeface="Arial"/>
                <a:sym typeface="Arial"/>
              </a:rPr>
              <a:t>Thema		Beachvibes!</a:t>
            </a:r>
            <a:endParaRPr sz="36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Wat gaan we doen</a:t>
            </a:r>
            <a:endParaRPr b="1">
              <a:solidFill>
                <a:srgbClr val="053789"/>
              </a:solidFill>
              <a:latin typeface="Arial"/>
              <a:ea typeface="Arial"/>
              <a:cs typeface="Arial"/>
              <a:sym typeface="Arial"/>
            </a:endParaRPr>
          </a:p>
        </p:txBody>
      </p:sp>
      <p:pic>
        <p:nvPicPr>
          <p:cNvPr id="125" name="Google Shape;125;p4"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26" name="Google Shape;126;p4"/>
          <p:cNvSpPr txBox="1"/>
          <p:nvPr/>
        </p:nvSpPr>
        <p:spPr>
          <a:xfrm>
            <a:off x="1235413" y="2013626"/>
            <a:ext cx="9920400" cy="4032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nl-NL" sz="3200" b="0" i="0" u="none" strike="noStrike" cap="none">
                <a:solidFill>
                  <a:schemeClr val="dk1"/>
                </a:solidFill>
                <a:latin typeface="Arial"/>
                <a:ea typeface="Arial"/>
                <a:cs typeface="Arial"/>
                <a:sym typeface="Arial"/>
              </a:rPr>
              <a:t>Kinderen horen bij een vast hutje met twee hutbegeleiders en mogen:</a:t>
            </a:r>
            <a:endParaRPr sz="1400" b="0" i="0" u="none" strike="noStrike" cap="none">
              <a:solidFill>
                <a:srgbClr val="000000"/>
              </a:solidFill>
              <a:latin typeface="Arial"/>
              <a:ea typeface="Arial"/>
              <a:cs typeface="Arial"/>
              <a:sym typeface="Arial"/>
            </a:endParaRPr>
          </a:p>
          <a:p>
            <a:pPr marL="457200" marR="0" lvl="0" indent="-431800" algn="l" rtl="0">
              <a:lnSpc>
                <a:spcPct val="100000"/>
              </a:lnSpc>
              <a:spcBef>
                <a:spcPts val="0"/>
              </a:spcBef>
              <a:spcAft>
                <a:spcPts val="0"/>
              </a:spcAft>
              <a:buClr>
                <a:schemeClr val="dk1"/>
              </a:buClr>
              <a:buSzPts val="3200"/>
              <a:buFont typeface="Arial"/>
              <a:buChar char="●"/>
            </a:pPr>
            <a:r>
              <a:rPr lang="nl-NL" sz="3200" b="0" i="0" u="none" strike="noStrike" cap="none">
                <a:solidFill>
                  <a:schemeClr val="dk1"/>
                </a:solidFill>
                <a:latin typeface="Arial"/>
                <a:ea typeface="Arial"/>
                <a:cs typeface="Arial"/>
                <a:sym typeface="Arial"/>
              </a:rPr>
              <a:t>Bouwen aan hun hut</a:t>
            </a:r>
            <a:endParaRPr sz="1400" b="0" i="0" u="none" strike="noStrike" cap="none">
              <a:solidFill>
                <a:srgbClr val="000000"/>
              </a:solidFill>
              <a:latin typeface="Arial"/>
              <a:ea typeface="Arial"/>
              <a:cs typeface="Arial"/>
              <a:sym typeface="Arial"/>
            </a:endParaRPr>
          </a:p>
          <a:p>
            <a:pPr marL="457200" marR="0" lvl="0" indent="-431800" algn="l" rtl="0">
              <a:lnSpc>
                <a:spcPct val="100000"/>
              </a:lnSpc>
              <a:spcBef>
                <a:spcPts val="0"/>
              </a:spcBef>
              <a:spcAft>
                <a:spcPts val="0"/>
              </a:spcAft>
              <a:buClr>
                <a:schemeClr val="dk1"/>
              </a:buClr>
              <a:buSzPts val="3200"/>
              <a:buFont typeface="Arial"/>
              <a:buChar char="●"/>
            </a:pPr>
            <a:r>
              <a:rPr lang="nl-NL" sz="3200" b="0" i="0" u="none" strike="noStrike" cap="none">
                <a:solidFill>
                  <a:schemeClr val="dk1"/>
                </a:solidFill>
                <a:latin typeface="Arial"/>
                <a:ea typeface="Arial"/>
                <a:cs typeface="Arial"/>
                <a:sym typeface="Arial"/>
              </a:rPr>
              <a:t>Vrij spelen (springkussens, trampolines, zandbak, etc.)</a:t>
            </a:r>
            <a:endParaRPr sz="1400" b="0" i="0" u="none" strike="noStrike" cap="none">
              <a:solidFill>
                <a:srgbClr val="000000"/>
              </a:solidFill>
              <a:latin typeface="Arial"/>
              <a:ea typeface="Arial"/>
              <a:cs typeface="Arial"/>
              <a:sym typeface="Arial"/>
            </a:endParaRPr>
          </a:p>
          <a:p>
            <a:pPr marL="457200" marR="0" lvl="0" indent="-431800" algn="l" rtl="0">
              <a:lnSpc>
                <a:spcPct val="100000"/>
              </a:lnSpc>
              <a:spcBef>
                <a:spcPts val="0"/>
              </a:spcBef>
              <a:spcAft>
                <a:spcPts val="0"/>
              </a:spcAft>
              <a:buClr>
                <a:schemeClr val="dk1"/>
              </a:buClr>
              <a:buSzPts val="3200"/>
              <a:buFont typeface="Arial"/>
              <a:buChar char="●"/>
            </a:pPr>
            <a:r>
              <a:rPr lang="nl-NL" sz="3200" b="0" i="0" u="none" strike="noStrike" cap="none">
                <a:solidFill>
                  <a:schemeClr val="dk1"/>
                </a:solidFill>
                <a:latin typeface="Arial"/>
                <a:ea typeface="Arial"/>
                <a:cs typeface="Arial"/>
                <a:sym typeface="Arial"/>
              </a:rPr>
              <a:t>Meedoen aan verschillende activiteiten</a:t>
            </a:r>
            <a:endParaRPr sz="1400" b="0" i="0" u="none" strike="noStrike" cap="none">
              <a:solidFill>
                <a:srgbClr val="000000"/>
              </a:solidFill>
              <a:latin typeface="Arial"/>
              <a:ea typeface="Arial"/>
              <a:cs typeface="Arial"/>
              <a:sym typeface="Arial"/>
            </a:endParaRPr>
          </a:p>
          <a:p>
            <a:pPr marL="571500" marR="0" lvl="0" indent="-368300" algn="l" rtl="0">
              <a:lnSpc>
                <a:spcPct val="100000"/>
              </a:lnSpc>
              <a:spcBef>
                <a:spcPts val="0"/>
              </a:spcBef>
              <a:spcAft>
                <a:spcPts val="0"/>
              </a:spcAft>
              <a:buClr>
                <a:schemeClr val="dk1"/>
              </a:buClr>
              <a:buSzPts val="3200"/>
              <a:buFont typeface="Noto Sans Symbols"/>
              <a:buNone/>
            </a:pPr>
            <a:endParaRPr sz="3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nl-NL" sz="3200" b="0" i="0" u="none" strike="noStrike" cap="none">
                <a:solidFill>
                  <a:schemeClr val="dk1"/>
                </a:solidFill>
                <a:latin typeface="Arial"/>
                <a:ea typeface="Arial"/>
                <a:cs typeface="Arial"/>
                <a:sym typeface="Arial"/>
              </a:rPr>
              <a:t>Niks moet, (bijna) alles mag!</a:t>
            </a: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De basis</a:t>
            </a:r>
            <a:endParaRPr b="1">
              <a:solidFill>
                <a:srgbClr val="053789"/>
              </a:solidFill>
              <a:latin typeface="Arial"/>
              <a:ea typeface="Arial"/>
              <a:cs typeface="Arial"/>
              <a:sym typeface="Arial"/>
            </a:endParaRPr>
          </a:p>
        </p:txBody>
      </p:sp>
      <p:pic>
        <p:nvPicPr>
          <p:cNvPr id="132" name="Google Shape;132;p5"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pic>
        <p:nvPicPr>
          <p:cNvPr id="133" name="Google Shape;133;p5"/>
          <p:cNvPicPr preferRelativeResize="0"/>
          <p:nvPr/>
        </p:nvPicPr>
        <p:blipFill rotWithShape="1">
          <a:blip r:embed="rId4">
            <a:alphaModFix/>
          </a:blip>
          <a:srcRect/>
          <a:stretch/>
        </p:blipFill>
        <p:spPr>
          <a:xfrm>
            <a:off x="4366107" y="1737360"/>
            <a:ext cx="6789573" cy="460095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Het resultaat</a:t>
            </a:r>
            <a:endParaRPr b="1">
              <a:solidFill>
                <a:srgbClr val="053789"/>
              </a:solidFill>
              <a:latin typeface="Arial"/>
              <a:ea typeface="Arial"/>
              <a:cs typeface="Arial"/>
              <a:sym typeface="Arial"/>
            </a:endParaRPr>
          </a:p>
        </p:txBody>
      </p:sp>
      <p:pic>
        <p:nvPicPr>
          <p:cNvPr id="139" name="Google Shape;139;p6"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pic>
        <p:nvPicPr>
          <p:cNvPr id="140" name="Google Shape;140;p6"/>
          <p:cNvPicPr preferRelativeResize="0"/>
          <p:nvPr/>
        </p:nvPicPr>
        <p:blipFill rotWithShape="1">
          <a:blip r:embed="rId4">
            <a:alphaModFix/>
          </a:blip>
          <a:srcRect/>
          <a:stretch/>
        </p:blipFill>
        <p:spPr>
          <a:xfrm>
            <a:off x="2867575" y="1817565"/>
            <a:ext cx="6722925" cy="446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1097275" y="1055080"/>
            <a:ext cx="10058400" cy="682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320"/>
              <a:buFont typeface="Calibri"/>
              <a:buNone/>
            </a:pPr>
            <a:r>
              <a:rPr lang="nl-NL" sz="4820" b="1">
                <a:solidFill>
                  <a:srgbClr val="053789"/>
                </a:solidFill>
                <a:latin typeface="Arial"/>
                <a:ea typeface="Arial"/>
                <a:cs typeface="Arial"/>
                <a:sym typeface="Arial"/>
              </a:rPr>
              <a:t>Hoe het gaat</a:t>
            </a:r>
            <a:endParaRPr sz="4820" b="1">
              <a:solidFill>
                <a:srgbClr val="053789"/>
              </a:solidFill>
              <a:latin typeface="Arial"/>
              <a:ea typeface="Arial"/>
              <a:cs typeface="Arial"/>
              <a:sym typeface="Arial"/>
            </a:endParaRPr>
          </a:p>
        </p:txBody>
      </p:sp>
      <p:pic>
        <p:nvPicPr>
          <p:cNvPr id="146" name="Google Shape;146;p7"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47" name="Google Shape;147;p7"/>
          <p:cNvSpPr txBox="1"/>
          <p:nvPr/>
        </p:nvSpPr>
        <p:spPr>
          <a:xfrm>
            <a:off x="1215949" y="1537950"/>
            <a:ext cx="10863300" cy="4679100"/>
          </a:xfrm>
          <a:prstGeom prst="rect">
            <a:avLst/>
          </a:prstGeom>
          <a:noFill/>
          <a:ln>
            <a:noFill/>
          </a:ln>
        </p:spPr>
        <p:txBody>
          <a:bodyPr spcFirstLastPara="1" wrap="square" lIns="91425" tIns="45700" rIns="91425" bIns="45700" anchor="t" anchorCtr="0">
            <a:spAutoFit/>
          </a:bodyPr>
          <a:lstStyle/>
          <a:p>
            <a:pPr marL="285750" marR="0" lvl="0" indent="-133350" algn="l" rtl="0">
              <a:lnSpc>
                <a:spcPct val="100000"/>
              </a:lnSpc>
              <a:spcBef>
                <a:spcPts val="0"/>
              </a:spcBef>
              <a:spcAft>
                <a:spcPts val="0"/>
              </a:spcAft>
              <a:buClr>
                <a:schemeClr val="dk1"/>
              </a:buClr>
              <a:buSzPts val="2400"/>
              <a:buFont typeface="Noto Sans Symbols"/>
              <a:buNone/>
            </a:pPr>
            <a:endParaRPr sz="2400" b="1"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1" i="0" u="none" strike="noStrike" cap="none">
                <a:solidFill>
                  <a:schemeClr val="dk1"/>
                </a:solidFill>
                <a:latin typeface="Arial"/>
                <a:ea typeface="Arial"/>
                <a:cs typeface="Arial"/>
                <a:sym typeface="Arial"/>
              </a:rPr>
              <a:t>Start op maandag</a:t>
            </a:r>
            <a:endParaRPr sz="2800" b="1"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Bij aanvang van Doerak hebben kinderen</a:t>
            </a:r>
            <a:r>
              <a:rPr lang="nl-NL" sz="2800" b="1" i="0" u="none" strike="noStrike" cap="none">
                <a:solidFill>
                  <a:schemeClr val="dk1"/>
                </a:solidFill>
                <a:latin typeface="Arial"/>
                <a:ea typeface="Arial"/>
                <a:cs typeface="Arial"/>
                <a:sym typeface="Arial"/>
              </a:rPr>
              <a:t> alleen toegang met een geprint exemplaar van de inschrijfbevestiging</a:t>
            </a:r>
            <a:endParaRPr sz="2800" b="1"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Kinderen kunnen vervolgens (samen met ouders) op zoek naar een hutje. Er kunnen maximaal </a:t>
            </a:r>
            <a:r>
              <a:rPr lang="nl-NL" sz="2800" b="1" i="0" u="none" strike="noStrike" cap="none">
                <a:solidFill>
                  <a:schemeClr val="dk1"/>
                </a:solidFill>
                <a:latin typeface="Arial"/>
                <a:ea typeface="Arial"/>
                <a:cs typeface="Arial"/>
                <a:sym typeface="Arial"/>
              </a:rPr>
              <a:t>11</a:t>
            </a:r>
            <a:r>
              <a:rPr lang="nl-NL" sz="2800" b="0" i="0" u="none" strike="noStrike" cap="none">
                <a:solidFill>
                  <a:schemeClr val="dk1"/>
                </a:solidFill>
                <a:latin typeface="Arial"/>
                <a:ea typeface="Arial"/>
                <a:cs typeface="Arial"/>
                <a:sym typeface="Arial"/>
              </a:rPr>
              <a:t> kinderen in een hutje.</a:t>
            </a:r>
            <a:endParaRPr sz="2800" b="0"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Voor ieder kind is er plek in een gezellig hutje!</a:t>
            </a:r>
            <a:endParaRPr sz="2800" b="0"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Heeft iedereen een hutje? Dan geven wij het startsein. Vanaf dat moment mag worden gebouwd en gespeeld!</a:t>
            </a:r>
            <a:endParaRPr sz="28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br>
              <a:rPr lang="nl-NL" sz="18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e38aa86e3d_0_7"/>
          <p:cNvSpPr txBox="1">
            <a:spLocks noGrp="1"/>
          </p:cNvSpPr>
          <p:nvPr>
            <p:ph type="title"/>
          </p:nvPr>
        </p:nvSpPr>
        <p:spPr>
          <a:xfrm>
            <a:off x="1062750" y="986005"/>
            <a:ext cx="10058400" cy="682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320"/>
              <a:buFont typeface="Calibri"/>
              <a:buNone/>
            </a:pPr>
            <a:r>
              <a:rPr lang="nl-NL" sz="4120" b="1">
                <a:solidFill>
                  <a:srgbClr val="053789"/>
                </a:solidFill>
                <a:latin typeface="Arial"/>
                <a:ea typeface="Arial"/>
                <a:cs typeface="Arial"/>
                <a:sym typeface="Arial"/>
              </a:rPr>
              <a:t>Wat verwachten we van hutbegeleiders</a:t>
            </a:r>
            <a:endParaRPr sz="4120" b="1">
              <a:solidFill>
                <a:srgbClr val="053789"/>
              </a:solidFill>
              <a:latin typeface="Arial"/>
              <a:ea typeface="Arial"/>
              <a:cs typeface="Arial"/>
              <a:sym typeface="Arial"/>
            </a:endParaRPr>
          </a:p>
        </p:txBody>
      </p:sp>
      <p:pic>
        <p:nvPicPr>
          <p:cNvPr id="153" name="Google Shape;153;g3e38aa86e3d_0_7"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00" cy="1395300"/>
          </a:xfrm>
          <a:prstGeom prst="rect">
            <a:avLst/>
          </a:prstGeom>
          <a:noFill/>
          <a:ln>
            <a:noFill/>
          </a:ln>
        </p:spPr>
      </p:pic>
      <p:sp>
        <p:nvSpPr>
          <p:cNvPr id="154" name="Google Shape;154;g3e38aa86e3d_0_7"/>
          <p:cNvSpPr txBox="1"/>
          <p:nvPr/>
        </p:nvSpPr>
        <p:spPr>
          <a:xfrm>
            <a:off x="851450" y="1372500"/>
            <a:ext cx="10589400" cy="5864400"/>
          </a:xfrm>
          <a:prstGeom prst="rect">
            <a:avLst/>
          </a:prstGeom>
          <a:noFill/>
          <a:ln>
            <a:noFill/>
          </a:ln>
        </p:spPr>
        <p:txBody>
          <a:bodyPr spcFirstLastPara="1" wrap="square" lIns="91425" tIns="45700" rIns="91425" bIns="45700" anchor="t" anchorCtr="0">
            <a:spAutoFit/>
          </a:bodyPr>
          <a:lstStyle/>
          <a:p>
            <a:pPr marL="285750" marR="0" lvl="0" indent="-133350" algn="l" rtl="0">
              <a:lnSpc>
                <a:spcPct val="100000"/>
              </a:lnSpc>
              <a:spcBef>
                <a:spcPts val="0"/>
              </a:spcBef>
              <a:spcAft>
                <a:spcPts val="0"/>
              </a:spcAft>
              <a:buClr>
                <a:schemeClr val="dk1"/>
              </a:buClr>
              <a:buSzPts val="2400"/>
              <a:buFont typeface="Noto Sans Symbols"/>
              <a:buNone/>
            </a:pPr>
            <a:endParaRPr sz="2400" b="1" i="0" u="none" strike="noStrike" cap="none">
              <a:solidFill>
                <a:schemeClr val="dk1"/>
              </a:solidFill>
              <a:latin typeface="Calibri"/>
              <a:ea typeface="Calibri"/>
              <a:cs typeface="Calibri"/>
              <a:sym typeface="Calibri"/>
            </a:endParaRPr>
          </a:p>
          <a:p>
            <a:pPr marL="457200" marR="0" lvl="0" indent="-400050" algn="l" rtl="0">
              <a:lnSpc>
                <a:spcPct val="100000"/>
              </a:lnSpc>
              <a:spcBef>
                <a:spcPts val="0"/>
              </a:spcBef>
              <a:spcAft>
                <a:spcPts val="0"/>
              </a:spcAft>
              <a:buClr>
                <a:schemeClr val="dk1"/>
              </a:buClr>
              <a:buSzPts val="2700"/>
              <a:buFont typeface="Arial"/>
              <a:buChar char="●"/>
            </a:pPr>
            <a:r>
              <a:rPr lang="nl-NL" sz="2700" b="1" i="0" u="none" strike="noStrike" cap="none">
                <a:solidFill>
                  <a:schemeClr val="dk1"/>
                </a:solidFill>
                <a:latin typeface="Arial"/>
                <a:ea typeface="Arial"/>
                <a:cs typeface="Arial"/>
                <a:sym typeface="Arial"/>
              </a:rPr>
              <a:t>Twee</a:t>
            </a:r>
            <a:r>
              <a:rPr lang="nl-NL" sz="2700" b="0" i="0" u="none" strike="noStrike" cap="none">
                <a:solidFill>
                  <a:schemeClr val="dk1"/>
                </a:solidFill>
                <a:latin typeface="Arial"/>
                <a:ea typeface="Arial"/>
                <a:cs typeface="Arial"/>
                <a:sym typeface="Arial"/>
              </a:rPr>
              <a:t> hutbegeleiders per dag per hut.</a:t>
            </a:r>
            <a:endParaRPr sz="1300" b="0" i="0" u="none" strike="noStrike" cap="none">
              <a:solidFill>
                <a:srgbClr val="000000"/>
              </a:solidFill>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Tijdens deze drie dagen heb je de </a:t>
            </a:r>
            <a:r>
              <a:rPr lang="nl-NL" sz="2700" b="1"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zorg en verantwoordelijkheid</a:t>
            </a:r>
            <a:r>
              <a:rPr lang="nl-NL" sz="27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over de kinderen in je hut.</a:t>
            </a:r>
            <a:endParaRPr sz="1300" b="0" i="0" u="none" strike="noStrike" cap="none">
              <a:solidFill>
                <a:srgbClr val="000000"/>
              </a:solidFill>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latin typeface="Arial"/>
                <a:ea typeface="Arial"/>
                <a:cs typeface="Arial"/>
                <a:sym typeface="Arial"/>
              </a:rPr>
              <a:t>Bespreek en noteer eventuele </a:t>
            </a:r>
            <a:r>
              <a:rPr lang="nl-NL" sz="2700" b="1" i="0" u="none" strike="noStrike" cap="none">
                <a:solidFill>
                  <a:schemeClr val="dk1"/>
                </a:solidFill>
                <a:latin typeface="Arial"/>
                <a:ea typeface="Arial"/>
                <a:cs typeface="Arial"/>
                <a:sym typeface="Arial"/>
              </a:rPr>
              <a:t>bijzonderheden</a:t>
            </a:r>
            <a:r>
              <a:rPr lang="nl-NL" sz="2700" b="0" i="0" u="none" strike="noStrike" cap="none">
                <a:solidFill>
                  <a:schemeClr val="dk1"/>
                </a:solidFill>
                <a:latin typeface="Arial"/>
                <a:ea typeface="Arial"/>
                <a:cs typeface="Arial"/>
                <a:sym typeface="Arial"/>
              </a:rPr>
              <a:t> van de kinderen die in je hut zitten (bijvoorbeeld allergieën), zodat je dit in de gaten kunt houden.</a:t>
            </a:r>
            <a:endParaRPr sz="1300" b="0" i="0" u="none" strike="noStrike" cap="none">
              <a:solidFill>
                <a:srgbClr val="000000"/>
              </a:solidFill>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Laat het bestuur weten als er kinderen niet zijn, of kinderen naar huis willen (ga niet zelf de betreffende ouder bellen).</a:t>
            </a:r>
            <a:endParaRPr sz="1300" b="0" i="0" u="none" strike="noStrike" cap="none">
              <a:solidFill>
                <a:srgbClr val="000000"/>
              </a:solidFill>
              <a:latin typeface="Arial"/>
              <a:ea typeface="Arial"/>
              <a:cs typeface="Arial"/>
              <a:sym typeface="Arial"/>
            </a:endParaRPr>
          </a:p>
          <a:p>
            <a:pPr marL="457200" marR="0" lvl="0" indent="-400050" algn="l" rtl="0">
              <a:lnSpc>
                <a:spcPct val="100000"/>
              </a:lnSpc>
              <a:spcBef>
                <a:spcPts val="0"/>
              </a:spcBef>
              <a:spcAft>
                <a:spcPts val="0"/>
              </a:spcAft>
              <a:buClr>
                <a:schemeClr val="dk1"/>
              </a:buClr>
              <a:buSzPts val="2700"/>
              <a:buFont typeface="Arial"/>
              <a:buChar char="●"/>
            </a:pPr>
            <a:r>
              <a:rPr lang="nl-NL" sz="2700" b="0" i="0" u="none" strike="noStrike" cap="none">
                <a:solidFill>
                  <a:schemeClr val="dk1"/>
                </a:solidFill>
                <a:latin typeface="Arial"/>
                <a:ea typeface="Arial"/>
                <a:cs typeface="Arial"/>
                <a:sym typeface="Arial"/>
              </a:rPr>
              <a:t>Tijdens Doerak is er een </a:t>
            </a:r>
            <a:r>
              <a:rPr lang="nl-NL" sz="2700" b="1" i="0" u="none" strike="noStrike" cap="none">
                <a:solidFill>
                  <a:schemeClr val="dk1"/>
                </a:solidFill>
                <a:latin typeface="Arial"/>
                <a:ea typeface="Arial"/>
                <a:cs typeface="Arial"/>
                <a:sym typeface="Arial"/>
              </a:rPr>
              <a:t>speciaal telefoonnummer </a:t>
            </a:r>
            <a:r>
              <a:rPr lang="nl-NL" sz="2700" b="0" i="0" u="none" strike="noStrike" cap="none">
                <a:solidFill>
                  <a:schemeClr val="dk1"/>
                </a:solidFill>
                <a:latin typeface="Arial"/>
                <a:ea typeface="Arial"/>
                <a:cs typeface="Arial"/>
                <a:sym typeface="Arial"/>
              </a:rPr>
              <a:t>beschikbaar en er is een gezamenlijke </a:t>
            </a:r>
            <a:r>
              <a:rPr lang="nl-NL" sz="2700" b="1" i="0" u="none" strike="noStrike" cap="none">
                <a:solidFill>
                  <a:schemeClr val="dk1"/>
                </a:solidFill>
                <a:latin typeface="Arial"/>
                <a:ea typeface="Arial"/>
                <a:cs typeface="Arial"/>
                <a:sym typeface="Arial"/>
              </a:rPr>
              <a:t>WhatsApp groep </a:t>
            </a:r>
            <a:r>
              <a:rPr lang="nl-NL" sz="2700" b="0" i="0" u="none" strike="noStrike" cap="none">
                <a:solidFill>
                  <a:schemeClr val="dk1"/>
                </a:solidFill>
                <a:latin typeface="Arial"/>
                <a:ea typeface="Arial"/>
                <a:cs typeface="Arial"/>
                <a:sym typeface="Arial"/>
              </a:rPr>
              <a:t>waar je extra info krijgt.</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br>
              <a:rPr lang="nl-NL" sz="18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nl-NL" b="1">
                <a:solidFill>
                  <a:srgbClr val="053789"/>
                </a:solidFill>
                <a:latin typeface="Arial"/>
                <a:ea typeface="Arial"/>
                <a:cs typeface="Arial"/>
                <a:sym typeface="Arial"/>
              </a:rPr>
              <a:t>Tips voor hutbegeleiders</a:t>
            </a:r>
            <a:endParaRPr b="1">
              <a:solidFill>
                <a:srgbClr val="053789"/>
              </a:solidFill>
              <a:latin typeface="Arial"/>
              <a:ea typeface="Arial"/>
              <a:cs typeface="Arial"/>
              <a:sym typeface="Arial"/>
            </a:endParaRPr>
          </a:p>
        </p:txBody>
      </p:sp>
      <p:pic>
        <p:nvPicPr>
          <p:cNvPr id="160" name="Google Shape;160;p8" descr="Afbeelding met dansen, Dans, kleding, schoeisel&#10;&#10;Door AI gegenereerde inhoud is mogelijk onjuist."/>
          <p:cNvPicPr preferRelativeResize="0">
            <a:picLocks noGrp="1"/>
          </p:cNvPicPr>
          <p:nvPr>
            <p:ph type="body" idx="1"/>
          </p:nvPr>
        </p:nvPicPr>
        <p:blipFill rotWithShape="1">
          <a:blip r:embed="rId3">
            <a:alphaModFix/>
          </a:blip>
          <a:srcRect/>
          <a:stretch/>
        </p:blipFill>
        <p:spPr>
          <a:xfrm>
            <a:off x="5184842" y="-156758"/>
            <a:ext cx="1395380" cy="1395380"/>
          </a:xfrm>
          <a:prstGeom prst="rect">
            <a:avLst/>
          </a:prstGeom>
          <a:noFill/>
          <a:ln>
            <a:noFill/>
          </a:ln>
        </p:spPr>
      </p:pic>
      <p:sp>
        <p:nvSpPr>
          <p:cNvPr id="161" name="Google Shape;161;p8"/>
          <p:cNvSpPr txBox="1"/>
          <p:nvPr/>
        </p:nvSpPr>
        <p:spPr>
          <a:xfrm>
            <a:off x="1215957" y="1857983"/>
            <a:ext cx="9939600" cy="5233500"/>
          </a:xfrm>
          <a:prstGeom prst="rect">
            <a:avLst/>
          </a:prstGeom>
          <a:noFill/>
          <a:ln>
            <a:noFill/>
          </a:ln>
        </p:spPr>
        <p:txBody>
          <a:bodyPr spcFirstLastPara="1" wrap="square" lIns="91425" tIns="45700" rIns="91425" bIns="45700" anchor="t" anchorCtr="0">
            <a:spAutoFit/>
          </a:bodyPr>
          <a:lstStyle/>
          <a:p>
            <a:pPr marL="285750" marR="0" lvl="0" indent="-107950" algn="l" rtl="0">
              <a:lnSpc>
                <a:spcPct val="100000"/>
              </a:lnSpc>
              <a:spcBef>
                <a:spcPts val="0"/>
              </a:spcBef>
              <a:spcAft>
                <a:spcPts val="0"/>
              </a:spcAft>
              <a:buClr>
                <a:schemeClr val="dk1"/>
              </a:buClr>
              <a:buSzPts val="2800"/>
              <a:buFont typeface="Noto Sans Symbols"/>
              <a:buNone/>
            </a:pP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Neem een fijne stoel voor jezelf mee (voor bij de hut)</a:t>
            </a:r>
            <a:endParaRPr sz="1400" b="0" i="0" u="none" strike="noStrike" cap="none">
              <a:solidFill>
                <a:srgbClr val="000000"/>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Wil je graag schaduw, neem een parasol o.i.d. mee </a:t>
            </a:r>
            <a:endParaRPr sz="1400" b="0" i="0" u="none" strike="noStrike" cap="none">
              <a:solidFill>
                <a:srgbClr val="000000"/>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Het is niet nodig om eten/drinken/spullen mee te nemen voor de kinderen van je hut. Wil je dat toch doen, houd het dan bescheiden om grote verschillen tussen hutten te voorkomen. </a:t>
            </a:r>
            <a:endParaRPr sz="1400" b="0" i="0" u="none" strike="noStrike" cap="none">
              <a:solidFill>
                <a:srgbClr val="000000"/>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Koffie &amp; thee is aanwezig (en soms wat lekkers)</a:t>
            </a:r>
            <a:endParaRPr sz="2800" b="0" i="0" u="none" strike="noStrike" cap="none">
              <a:solidFill>
                <a:schemeClr val="dk1"/>
              </a:solidFill>
              <a:latin typeface="Arial"/>
              <a:ea typeface="Arial"/>
              <a:cs typeface="Arial"/>
              <a:sym typeface="Arial"/>
            </a:endParaRPr>
          </a:p>
          <a:p>
            <a:pPr marL="457200" marR="0" lvl="0" indent="-406400" algn="l" rtl="0">
              <a:lnSpc>
                <a:spcPct val="100000"/>
              </a:lnSpc>
              <a:spcBef>
                <a:spcPts val="0"/>
              </a:spcBef>
              <a:spcAft>
                <a:spcPts val="0"/>
              </a:spcAft>
              <a:buClr>
                <a:schemeClr val="dk1"/>
              </a:buClr>
              <a:buSzPts val="2800"/>
              <a:buFont typeface="Arial"/>
              <a:buChar char="●"/>
            </a:pPr>
            <a:r>
              <a:rPr lang="nl-NL" sz="2800" b="0" i="0" u="none" strike="noStrike" cap="none">
                <a:solidFill>
                  <a:schemeClr val="dk1"/>
                </a:solidFill>
                <a:latin typeface="Arial"/>
                <a:ea typeface="Arial"/>
                <a:cs typeface="Arial"/>
                <a:sym typeface="Arial"/>
              </a:rPr>
              <a:t>Neem een zonnebril mee i.v.m. weerkaatsing van de zon op het witte asfalt</a:t>
            </a: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br>
              <a:rPr lang="nl-NL" sz="18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erugblik">
  <a:themeElements>
    <a:clrScheme name="Aangepast 2">
      <a:dk1>
        <a:srgbClr val="000000"/>
      </a:dk1>
      <a:lt1>
        <a:srgbClr val="FFFFFF"/>
      </a:lt1>
      <a:dk2>
        <a:srgbClr val="637052"/>
      </a:dk2>
      <a:lt2>
        <a:srgbClr val="CCDDEA"/>
      </a:lt2>
      <a:accent1>
        <a:srgbClr val="002060"/>
      </a:accent1>
      <a:accent2>
        <a:srgbClr val="E48312"/>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931</Words>
  <Application>Microsoft Office PowerPoint</Application>
  <PresentationFormat>Breedbeeld</PresentationFormat>
  <Paragraphs>102</Paragraphs>
  <Slides>18</Slides>
  <Notes>18</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Arial</vt:lpstr>
      <vt:lpstr>Noto Sans Symbols</vt:lpstr>
      <vt:lpstr>Roboto</vt:lpstr>
      <vt:lpstr>Calibri</vt:lpstr>
      <vt:lpstr>Terugblik</vt:lpstr>
      <vt:lpstr>PowerPoint-presentatie</vt:lpstr>
      <vt:lpstr>Agenda</vt:lpstr>
      <vt:lpstr>Praktische informatie</vt:lpstr>
      <vt:lpstr>Wat gaan we doen</vt:lpstr>
      <vt:lpstr>De basis</vt:lpstr>
      <vt:lpstr>Het resultaat</vt:lpstr>
      <vt:lpstr>Hoe het gaat</vt:lpstr>
      <vt:lpstr>Wat verwachten we van hutbegeleiders</vt:lpstr>
      <vt:lpstr>Tips voor hutbegeleiders</vt:lpstr>
      <vt:lpstr>Wat verwachten we van ALLE vrijwilligers</vt:lpstr>
      <vt:lpstr>Handige info voor alle vrijwilligers</vt:lpstr>
      <vt:lpstr>Belangrijke info voor ouders/deelnemers</vt:lpstr>
      <vt:lpstr>Belangrijke info voor ouders/deelnemers</vt:lpstr>
      <vt:lpstr>Halen en brengen</vt:lpstr>
      <vt:lpstr>Indeling terrein</vt:lpstr>
      <vt:lpstr>Meer informatie</vt:lpstr>
      <vt:lpstr>Losse vrijwilligers en bouwhulp</vt:lpstr>
      <vt:lpstr>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Truike de Vries</dc:creator>
  <cp:lastModifiedBy>Truike de Vries</cp:lastModifiedBy>
  <cp:revision>2</cp:revision>
  <dcterms:created xsi:type="dcterms:W3CDTF">2025-06-03T20:11:04Z</dcterms:created>
  <dcterms:modified xsi:type="dcterms:W3CDTF">2026-06-18T18:16:39Z</dcterms:modified>
</cp:coreProperties>
</file>